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8" r:id="rId2"/>
    <p:sldId id="257" r:id="rId3"/>
    <p:sldId id="278" r:id="rId4"/>
    <p:sldId id="279" r:id="rId5"/>
    <p:sldId id="280" r:id="rId6"/>
    <p:sldId id="283" r:id="rId7"/>
    <p:sldId id="284" r:id="rId8"/>
    <p:sldId id="286" r:id="rId9"/>
    <p:sldId id="285" r:id="rId10"/>
    <p:sldId id="282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9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7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8"/>
    <p:restoredTop sz="86422"/>
  </p:normalViewPr>
  <p:slideViewPr>
    <p:cSldViewPr snapToObjects="1">
      <p:cViewPr varScale="1">
        <p:scale>
          <a:sx n="81" d="100"/>
          <a:sy n="81" d="100"/>
        </p:scale>
        <p:origin x="82" y="235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11/09/2020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5607430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19, </a:t>
            </a:r>
            <a:r>
              <a:rPr lang="en-US" dirty="0" err="1" smtClean="0"/>
              <a:t>Blockchain</a:t>
            </a:r>
            <a:r>
              <a:rPr lang="en-US" dirty="0"/>
              <a:t> </a:t>
            </a:r>
            <a:r>
              <a:rPr lang="en-US" dirty="0" smtClean="0"/>
              <a:t>– Outside of Currencies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5C8520-8C5F-BC4A-91C2-514D6DAE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4603D0-A9B1-1F4D-9C40-113E04286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731E729-10DA-E240-8DD6-A35BE9CACD7B}"/>
              </a:ext>
            </a:extLst>
          </p:cNvPr>
          <p:cNvSpPr/>
          <p:nvPr/>
        </p:nvSpPr>
        <p:spPr>
          <a:xfrm>
            <a:off x="648000" y="1340768"/>
            <a:ext cx="10848600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Consider which modern industry would be most improved by the implementation of blockchain technology.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could this become a reality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1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63758A-4E00-8345-B34D-90578ADA5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E9D44B0-A0F2-6248-9228-BD3C03FA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sz="3500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928A93B-34C1-CB4B-A13B-96A6187B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268760"/>
            <a:ext cx="10515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this presentation, we discussed:</a:t>
            </a:r>
          </a:p>
          <a:p>
            <a:r>
              <a:rPr lang="en-GB" dirty="0"/>
              <a:t>Some applications of blockchain </a:t>
            </a:r>
          </a:p>
          <a:p>
            <a:r>
              <a:rPr lang="en-GB" dirty="0"/>
              <a:t>The </a:t>
            </a:r>
            <a:r>
              <a:rPr lang="en-GB" dirty="0" err="1"/>
              <a:t>IoT</a:t>
            </a:r>
            <a:r>
              <a:rPr lang="en-GB" dirty="0"/>
              <a:t>, and how it could be transformed into a </a:t>
            </a:r>
            <a:r>
              <a:rPr lang="en-GB" dirty="0" err="1"/>
              <a:t>blockchain</a:t>
            </a:r>
            <a:r>
              <a:rPr lang="en-GB" dirty="0"/>
              <a:t>-based model</a:t>
            </a:r>
          </a:p>
          <a:p>
            <a:r>
              <a:rPr lang="en-GB" dirty="0"/>
              <a:t>Applications in the government sector were discussed, where homeland security, identification cards, and benefit disbursements can be made transparent, secure, and more robust. </a:t>
            </a:r>
          </a:p>
          <a:p>
            <a:r>
              <a:rPr lang="en-GB" dirty="0"/>
              <a:t>The finance sector was discussed, with possible solutions that blockchain technology could provide</a:t>
            </a:r>
          </a:p>
          <a:p>
            <a:r>
              <a:rPr lang="en-GB" dirty="0"/>
              <a:t>Health and media use cases were also considered</a:t>
            </a:r>
          </a:p>
          <a:p>
            <a:pPr lvl="0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597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Internet of Things (</a:t>
            </a:r>
            <a:r>
              <a:rPr lang="en-GB" dirty="0" err="1"/>
              <a:t>IoT</a:t>
            </a:r>
            <a:r>
              <a:rPr lang="en-GB" dirty="0"/>
              <a:t>)</a:t>
            </a:r>
          </a:p>
          <a:p>
            <a:r>
              <a:rPr lang="en-GB" dirty="0"/>
              <a:t>Government</a:t>
            </a:r>
          </a:p>
          <a:p>
            <a:r>
              <a:rPr lang="en-GB" dirty="0"/>
              <a:t>Health</a:t>
            </a:r>
          </a:p>
          <a:p>
            <a:r>
              <a:rPr lang="en-GB" dirty="0"/>
              <a:t>Finance</a:t>
            </a:r>
          </a:p>
          <a:p>
            <a:r>
              <a:rPr lang="en-GB" dirty="0"/>
              <a:t>Media</a:t>
            </a:r>
          </a:p>
          <a:p>
            <a:pPr lv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F657C0-021A-7643-8291-8DE6BB26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typical IoT network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82AD561-03A3-624B-A20A-1830E002F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293" y="2312782"/>
            <a:ext cx="5303984" cy="41648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79F3DE7-E1B6-5246-9F81-3CD20FFC1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2C72AEB-C702-C147-8282-70469B77F39A}"/>
              </a:ext>
            </a:extLst>
          </p:cNvPr>
          <p:cNvSpPr/>
          <p:nvPr/>
        </p:nvSpPr>
        <p:spPr>
          <a:xfrm>
            <a:off x="911424" y="1412776"/>
            <a:ext cx="10441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 typical IoT network consists of many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devices;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cameras, houses, fridges,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more, which can gather data and communicate it over the internet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91FF7-46CD-A243-B422-A80BF794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layered architecture, with and without </a:t>
            </a:r>
            <a:r>
              <a:rPr lang="en-US" dirty="0" err="1"/>
              <a:t>blockchain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7EFBF24-69AB-AA4E-A9A8-82FFB984F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2783480"/>
            <a:ext cx="5024770" cy="33938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47D1752-E6BB-6644-8438-1597F8B24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2EB89E9-AC7A-DF4A-8E94-2A59FC14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84" y="2780032"/>
            <a:ext cx="4881152" cy="3456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0AF6D26-8A14-0E40-9E61-787CE7EEED6F}"/>
              </a:ext>
            </a:extLst>
          </p:cNvPr>
          <p:cNvSpPr/>
          <p:nvPr/>
        </p:nvSpPr>
        <p:spPr>
          <a:xfrm>
            <a:off x="2419431" y="6239864"/>
            <a:ext cx="2008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Without blockchain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31951F-274B-6547-86BA-F76853DAC5F4}"/>
              </a:ext>
            </a:extLst>
          </p:cNvPr>
          <p:cNvSpPr/>
          <p:nvPr/>
        </p:nvSpPr>
        <p:spPr>
          <a:xfrm>
            <a:off x="7633702" y="6236416"/>
            <a:ext cx="169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With blockchain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1424" y="1224000"/>
            <a:ext cx="1000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five-layer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(the model on the left) can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be adapted to a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-based model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(on the right) by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adding a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layer on top of the network layer. This layer will run smart contracts and provide security, privacy, integrity, autonomy, scalability, and decentralization services to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ecosystem.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9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EA5898-C3C4-0944-A0A8-D0B75BE1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-based IoT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0102EA5-9DA2-0948-8FAF-95D454D45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997" y="1844824"/>
            <a:ext cx="5665021" cy="46481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C1F77C-6358-B640-96F2-2EDEB5540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2A39A4F-8349-C140-B675-9935D95280CB}"/>
              </a:ext>
            </a:extLst>
          </p:cNvPr>
          <p:cNvSpPr/>
          <p:nvPr/>
        </p:nvSpPr>
        <p:spPr>
          <a:xfrm>
            <a:off x="648000" y="1092670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Below is 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model, where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blockchain serves as a communication, consensus and secure peer to peer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(P2P) layer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devices 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network.</a:t>
            </a:r>
          </a:p>
        </p:txBody>
      </p:sp>
    </p:spTree>
    <p:extLst>
      <p:ext uri="{BB962C8B-B14F-4D97-AF65-F5344CB8AC3E}">
        <p14:creationId xmlns:p14="http://schemas.microsoft.com/office/powerpoint/2010/main" val="5309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E493DD-5E2A-7B48-AE08-539BE087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IoT</a:t>
            </a:r>
            <a:r>
              <a:rPr lang="en-US" dirty="0"/>
              <a:t> device operating with and without a local ledger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D742856-4F17-9C47-856D-6F001C227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064" y="2060848"/>
            <a:ext cx="5209968" cy="42932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C789E88-E860-514E-8129-1D8B52936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F6E7A82-B46D-C24D-992E-9C501DB3068F}"/>
              </a:ext>
            </a:extLst>
          </p:cNvPr>
          <p:cNvSpPr/>
          <p:nvPr/>
        </p:nvSpPr>
        <p:spPr>
          <a:xfrm>
            <a:off x="6697294" y="5608187"/>
            <a:ext cx="2860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" pitchFamily="2" charset="0"/>
              </a:rPr>
              <a:t>IoT device with local ledger</a:t>
            </a:r>
            <a:endParaRPr lang="en-GB" dirty="0">
              <a:effectLst/>
              <a:latin typeface="Time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E7B00D6-35AB-2847-9390-5F110AA87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0" y="4183320"/>
            <a:ext cx="5763547" cy="2016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284F005-0359-664D-8B51-E0F6B530EE13}"/>
              </a:ext>
            </a:extLst>
          </p:cNvPr>
          <p:cNvSpPr/>
          <p:nvPr/>
        </p:nvSpPr>
        <p:spPr>
          <a:xfrm>
            <a:off x="2283480" y="5447902"/>
            <a:ext cx="321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" pitchFamily="2" charset="0"/>
              </a:rPr>
              <a:t>IoT device without local ledger </a:t>
            </a:r>
            <a:endParaRPr lang="en-GB" dirty="0">
              <a:effectLst/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97ECB7E-C6F5-D347-BF1A-2B8057FBB5D9}"/>
              </a:ext>
            </a:extLst>
          </p:cNvPr>
          <p:cNvSpPr/>
          <p:nvPr/>
        </p:nvSpPr>
        <p:spPr>
          <a:xfrm>
            <a:off x="887427" y="1458971"/>
            <a:ext cx="5328592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GB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device with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local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ledger runs a ledger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IoT device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itself. </a:t>
            </a:r>
          </a:p>
          <a:p>
            <a:pPr>
              <a:spcBef>
                <a:spcPts val="800"/>
              </a:spcBef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owever,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 can run without a local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ledger,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where they connect to a another </a:t>
            </a:r>
            <a:r>
              <a:rPr lang="en-GB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Geth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node via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RPC,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usually over HTTP. </a:t>
            </a:r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800"/>
              </a:spcBef>
            </a:pPr>
            <a:r>
              <a:rPr lang="en-GB" sz="2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Both of these approaches are demonstrated in the following diagrams</a:t>
            </a:r>
            <a:endParaRPr lang="en-GB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21C65B-B9F4-864C-8680-FC31EA54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of blockchains in 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83D662-FE38-BB44-B482-B309D4FA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6600128" cy="216901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Government</a:t>
            </a:r>
            <a:endParaRPr lang="en-US" dirty="0"/>
          </a:p>
          <a:p>
            <a:pPr lvl="1"/>
            <a:r>
              <a:rPr lang="en-US" sz="2100" dirty="0"/>
              <a:t>Border control</a:t>
            </a:r>
          </a:p>
          <a:p>
            <a:pPr lvl="1"/>
            <a:r>
              <a:rPr lang="en-US" sz="2100" dirty="0"/>
              <a:t>Voting</a:t>
            </a:r>
          </a:p>
          <a:p>
            <a:pPr lvl="1"/>
            <a:r>
              <a:rPr lang="en-US" sz="2100" dirty="0"/>
              <a:t>Citizen ID </a:t>
            </a:r>
            <a:r>
              <a:rPr lang="en-US" sz="2100" dirty="0" smtClean="0"/>
              <a:t>cards</a:t>
            </a: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D8E81B-5B63-D14B-9026-F16E57337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C4CA51-D88A-5442-B8CB-05D230E6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255" y="1404000"/>
            <a:ext cx="7815511" cy="14233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4292236-7CFA-F24C-BF8A-F0DD3BBC4C2D}"/>
              </a:ext>
            </a:extLst>
          </p:cNvPr>
          <p:cNvSpPr/>
          <p:nvPr/>
        </p:nvSpPr>
        <p:spPr>
          <a:xfrm>
            <a:off x="6888088" y="2929894"/>
            <a:ext cx="154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Border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8000" y="3717032"/>
            <a:ext cx="11352656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key potential application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government is border control. If this process was based on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it might consist of the following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elements: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smart contract handling the verification logic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frontend that the visa officer might use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scanner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scan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passport, either by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 image capture 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reading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RFID chip containing the traveler data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backend,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preferably a decentralized encrypted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storage. However,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traditional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settings,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could also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a central database owned by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border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546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 of </a:t>
            </a:r>
            <a:r>
              <a:rPr lang="en-GB" dirty="0" err="1"/>
              <a:t>blockchains</a:t>
            </a:r>
            <a:r>
              <a:rPr lang="en-GB" dirty="0"/>
              <a:t> in finance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There are also m</a:t>
            </a:r>
            <a:r>
              <a:rPr lang="en-US" dirty="0" smtClean="0"/>
              <a:t>any </a:t>
            </a:r>
            <a:r>
              <a:rPr lang="en-US" dirty="0"/>
              <a:t>use cases </a:t>
            </a:r>
            <a:r>
              <a:rPr lang="en-US" dirty="0" smtClean="0"/>
              <a:t>of </a:t>
            </a:r>
            <a:r>
              <a:rPr lang="en-US" dirty="0" err="1" smtClean="0"/>
              <a:t>blockchain</a:t>
            </a:r>
            <a:r>
              <a:rPr lang="en-US" dirty="0" smtClean="0"/>
              <a:t> technology in finance:</a:t>
            </a:r>
            <a:endParaRPr lang="en-US" dirty="0"/>
          </a:p>
          <a:p>
            <a:r>
              <a:rPr lang="en-US" dirty="0"/>
              <a:t>Insurance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/>
              <a:t>and secure evaluation of insurance </a:t>
            </a:r>
            <a:r>
              <a:rPr lang="en-US" dirty="0" smtClean="0"/>
              <a:t>claims</a:t>
            </a:r>
            <a:endParaRPr lang="en-US" dirty="0"/>
          </a:p>
          <a:p>
            <a:pPr lvl="1"/>
            <a:r>
              <a:rPr lang="en-US" dirty="0"/>
              <a:t>Automatic payouts</a:t>
            </a:r>
          </a:p>
          <a:p>
            <a:r>
              <a:rPr lang="en-US" dirty="0"/>
              <a:t>Post-trade settlement</a:t>
            </a:r>
          </a:p>
          <a:p>
            <a:pPr lvl="1"/>
            <a:r>
              <a:rPr lang="en-US" dirty="0" smtClean="0"/>
              <a:t>Real-time post-trade </a:t>
            </a:r>
            <a:r>
              <a:rPr lang="en-US" dirty="0"/>
              <a:t>settlement without manual reconciliation </a:t>
            </a:r>
          </a:p>
          <a:p>
            <a:r>
              <a:rPr lang="en-US" dirty="0"/>
              <a:t>Financial crime prevention</a:t>
            </a:r>
          </a:p>
          <a:p>
            <a:pPr lvl="1"/>
            <a:r>
              <a:rPr lang="en-US" dirty="0"/>
              <a:t>Due to transparency and data integrity provided by </a:t>
            </a:r>
            <a:r>
              <a:rPr lang="en-US" dirty="0" err="1" smtClean="0"/>
              <a:t>blockchain</a:t>
            </a:r>
            <a:r>
              <a:rPr lang="en-US" dirty="0" smtClean="0"/>
              <a:t> technology, </a:t>
            </a:r>
            <a:r>
              <a:rPr lang="en-US" dirty="0"/>
              <a:t>financial crimes such as </a:t>
            </a:r>
            <a:r>
              <a:rPr lang="en-US" dirty="0" err="1" smtClean="0"/>
              <a:t>frontrunning</a:t>
            </a:r>
            <a:r>
              <a:rPr lang="en-US" dirty="0" smtClean="0"/>
              <a:t> </a:t>
            </a:r>
            <a:r>
              <a:rPr lang="en-US" dirty="0"/>
              <a:t>can be detected and thwarted</a:t>
            </a:r>
          </a:p>
          <a:p>
            <a:r>
              <a:rPr lang="en-US" dirty="0"/>
              <a:t>Payments</a:t>
            </a:r>
          </a:p>
          <a:p>
            <a:pPr lvl="1"/>
            <a:r>
              <a:rPr lang="en-US" dirty="0" smtClean="0"/>
              <a:t>Cross-border </a:t>
            </a:r>
            <a:r>
              <a:rPr lang="en-US" dirty="0"/>
              <a:t>payments made quicker and secure using blockchain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1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 of </a:t>
            </a:r>
            <a:r>
              <a:rPr lang="en-GB" dirty="0" err="1"/>
              <a:t>blockchain</a:t>
            </a:r>
            <a:r>
              <a:rPr lang="en-GB" dirty="0"/>
              <a:t> in other industries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Health industry</a:t>
            </a:r>
            <a:endParaRPr lang="en-US" dirty="0"/>
          </a:p>
          <a:p>
            <a:pPr lvl="1"/>
            <a:r>
              <a:rPr lang="en-US" dirty="0"/>
              <a:t>Secure health </a:t>
            </a:r>
            <a:r>
              <a:rPr lang="en-US" dirty="0" smtClean="0"/>
              <a:t>data sharing </a:t>
            </a:r>
            <a:r>
              <a:rPr lang="en-US" dirty="0"/>
              <a:t>among health providers</a:t>
            </a:r>
          </a:p>
          <a:p>
            <a:pPr lvl="1"/>
            <a:r>
              <a:rPr lang="en-US" dirty="0"/>
              <a:t>Patient has full control over their identity and </a:t>
            </a:r>
            <a:r>
              <a:rPr lang="en-US" dirty="0" smtClean="0"/>
              <a:t>data, </a:t>
            </a:r>
            <a:r>
              <a:rPr lang="en-US" dirty="0"/>
              <a:t>and </a:t>
            </a:r>
            <a:r>
              <a:rPr lang="en-US" dirty="0" smtClean="0"/>
              <a:t>can share information </a:t>
            </a:r>
            <a:r>
              <a:rPr lang="en-US" dirty="0"/>
              <a:t>on </a:t>
            </a:r>
            <a:r>
              <a:rPr lang="en-US" dirty="0" smtClean="0"/>
              <a:t>need-to-know basis</a:t>
            </a:r>
            <a:endParaRPr lang="en-US" dirty="0"/>
          </a:p>
          <a:p>
            <a:r>
              <a:rPr lang="en-US" dirty="0" smtClean="0"/>
              <a:t>Media industry</a:t>
            </a:r>
            <a:endParaRPr lang="en-US" dirty="0"/>
          </a:p>
          <a:p>
            <a:pPr lvl="1"/>
            <a:r>
              <a:rPr lang="en-US" dirty="0"/>
              <a:t>Digital rights </a:t>
            </a:r>
            <a:r>
              <a:rPr lang="en-US" dirty="0" smtClean="0"/>
              <a:t>management: </a:t>
            </a:r>
            <a:r>
              <a:rPr lang="en-US" dirty="0"/>
              <a:t>simply copying a music file and </a:t>
            </a:r>
            <a:r>
              <a:rPr lang="en-US" dirty="0" smtClean="0"/>
              <a:t>sharing it over the </a:t>
            </a:r>
            <a:r>
              <a:rPr lang="en-US" dirty="0"/>
              <a:t>internet </a:t>
            </a:r>
            <a:r>
              <a:rPr lang="en-US" dirty="0" smtClean="0"/>
              <a:t>impossible</a:t>
            </a:r>
            <a:endParaRPr lang="en-US" dirty="0"/>
          </a:p>
          <a:p>
            <a:pPr lvl="1"/>
            <a:r>
              <a:rPr lang="en-US" dirty="0"/>
              <a:t>Easier and quicker royalty </a:t>
            </a:r>
            <a:r>
              <a:rPr lang="en-US" dirty="0" smtClean="0"/>
              <a:t>payments, in a scenario where artists connect directly to consumers, </a:t>
            </a:r>
            <a:r>
              <a:rPr lang="en-US" dirty="0"/>
              <a:t>without any </a:t>
            </a:r>
            <a:r>
              <a:rPr lang="en-US" dirty="0" smtClean="0"/>
              <a:t>agent</a:t>
            </a:r>
            <a:r>
              <a:rPr lang="en-US" dirty="0"/>
              <a:t> </a:t>
            </a:r>
            <a:r>
              <a:rPr lang="en-US" dirty="0" smtClean="0"/>
              <a:t>or extra fees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Music/art </a:t>
            </a:r>
            <a:r>
              <a:rPr lang="en-US" dirty="0"/>
              <a:t>sold without any fear of copyright violation and royalty paid directly to the </a:t>
            </a:r>
            <a:r>
              <a:rPr lang="en-US" dirty="0" smtClean="0"/>
              <a:t>artist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9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556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Open Sans</vt:lpstr>
      <vt:lpstr>Times</vt:lpstr>
      <vt:lpstr>Packt Training</vt:lpstr>
      <vt:lpstr>Mastering Blockchain Third Edition</vt:lpstr>
      <vt:lpstr>Outline</vt:lpstr>
      <vt:lpstr>A typical IoT network</vt:lpstr>
      <vt:lpstr>IoT layered architecture, with and without blockchain</vt:lpstr>
      <vt:lpstr>Blockchain-based IoT</vt:lpstr>
      <vt:lpstr>An IoT device operating with and without a local ledger</vt:lpstr>
      <vt:lpstr>Use cases of blockchains in government</vt:lpstr>
      <vt:lpstr>Use cases of blockchains in finance</vt:lpstr>
      <vt:lpstr>Use cases of blockchain in other industries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67</cp:revision>
  <cp:lastPrinted>2018-06-05T12:50:25Z</cp:lastPrinted>
  <dcterms:created xsi:type="dcterms:W3CDTF">2018-06-05T09:17:37Z</dcterms:created>
  <dcterms:modified xsi:type="dcterms:W3CDTF">2020-09-11T11:30:28Z</dcterms:modified>
</cp:coreProperties>
</file>